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7" r:id="rId3"/>
    <p:sldId id="259" r:id="rId4"/>
    <p:sldId id="302" r:id="rId5"/>
    <p:sldId id="277" r:id="rId6"/>
    <p:sldId id="278" r:id="rId7"/>
    <p:sldId id="281" r:id="rId8"/>
    <p:sldId id="312" r:id="rId9"/>
    <p:sldId id="282" r:id="rId10"/>
    <p:sldId id="305" r:id="rId11"/>
    <p:sldId id="283" r:id="rId12"/>
    <p:sldId id="284" r:id="rId13"/>
    <p:sldId id="258" r:id="rId14"/>
    <p:sldId id="260" r:id="rId15"/>
    <p:sldId id="294" r:id="rId16"/>
    <p:sldId id="293" r:id="rId17"/>
    <p:sldId id="295" r:id="rId18"/>
    <p:sldId id="308" r:id="rId19"/>
    <p:sldId id="296" r:id="rId20"/>
    <p:sldId id="315" r:id="rId21"/>
    <p:sldId id="317" r:id="rId22"/>
    <p:sldId id="316" r:id="rId23"/>
    <p:sldId id="309" r:id="rId24"/>
    <p:sldId id="320" r:id="rId25"/>
    <p:sldId id="318" r:id="rId26"/>
    <p:sldId id="321" r:id="rId27"/>
    <p:sldId id="319" r:id="rId28"/>
    <p:sldId id="310" r:id="rId29"/>
    <p:sldId id="289" r:id="rId30"/>
    <p:sldId id="313" r:id="rId31"/>
    <p:sldId id="307" r:id="rId32"/>
    <p:sldId id="314" r:id="rId33"/>
    <p:sldId id="306" r:id="rId34"/>
    <p:sldId id="285" r:id="rId35"/>
    <p:sldId id="263" r:id="rId36"/>
    <p:sldId id="265" r:id="rId37"/>
    <p:sldId id="266" r:id="rId38"/>
    <p:sldId id="267" r:id="rId39"/>
    <p:sldId id="292" r:id="rId40"/>
    <p:sldId id="268" r:id="rId41"/>
    <p:sldId id="269" r:id="rId42"/>
    <p:sldId id="270" r:id="rId43"/>
    <p:sldId id="271" r:id="rId44"/>
    <p:sldId id="290" r:id="rId45"/>
    <p:sldId id="274" r:id="rId46"/>
    <p:sldId id="275" r:id="rId47"/>
    <p:sldId id="264" r:id="rId48"/>
    <p:sldId id="287" r:id="rId49"/>
    <p:sldId id="288" r:id="rId50"/>
    <p:sldId id="276" r:id="rId51"/>
    <p:sldId id="300" r:id="rId52"/>
    <p:sldId id="301" r:id="rId53"/>
    <p:sldId id="311" r:id="rId54"/>
    <p:sldId id="272" r:id="rId55"/>
    <p:sldId id="273" r:id="rId56"/>
    <p:sldId id="298" r:id="rId57"/>
    <p:sldId id="299" r:id="rId58"/>
    <p:sldId id="291" r:id="rId59"/>
  </p:sldIdLst>
  <p:sldSz cx="9144000" cy="5143500" type="screen16x9"/>
  <p:notesSz cx="6858000" cy="9144000"/>
  <p:embeddedFontLst>
    <p:embeddedFont>
      <p:font typeface="Lato" panose="020F0502020204030203" pitchFamily="34" charset="0"/>
      <p:regular r:id="rId61"/>
      <p:bold r:id="rId62"/>
      <p:italic r:id="rId63"/>
      <p:boldItalic r:id="rId64"/>
    </p:embeddedFont>
    <p:embeddedFont>
      <p:font typeface="Montserrat" panose="000005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33CC"/>
    <a:srgbClr val="FB920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c5699acb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c5699acb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346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123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398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d7b6a782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d7b6a782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d7b6a782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d7b6a782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d7b6a782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d7b6a782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320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d7b6a782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d7b6a782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34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d7b6a782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d7b6a782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268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d7b6a782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d7b6a782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01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95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c5699acb1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c5699acb1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75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040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437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086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35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096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620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344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498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94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32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481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01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7b6a7829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d7b6a7829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1512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d7b6a7829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d7b6a7829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d7b6a7829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d7b6a7829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d7b6a7829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d7b6a7829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d7b6a7829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d7b6a7829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d7b6a7829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d7b6a7829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28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72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d8853eb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d8853eb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d7b6a7829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d7b6a7829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d7b6a7829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d7b6a7829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7b6a7829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7b6a7829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7b6a7829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7b6a7829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52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7b6a7829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7b6a7829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59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5badaab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5badaab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5badaab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5badaab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47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5badaab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5badaab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413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7b6a7829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7b6a7829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23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256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7b6a7829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7b6a7829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2449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7b6a7829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7b6a7829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919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7b6a7829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7b6a7829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037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d7b6a7829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d7b6a7829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d8853ebe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d8853ebe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d8853ebe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d8853ebe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947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d8853ebe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d8853ebe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686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13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76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596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badaa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badaa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01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378" y="4346221"/>
            <a:ext cx="1872196" cy="57441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135" name="Google Shape;13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300" y="343878"/>
            <a:ext cx="3488425" cy="34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>
            <a:spLocks noGrp="1"/>
          </p:cNvSpPr>
          <p:nvPr>
            <p:ph type="title" idx="4294967295"/>
          </p:nvPr>
        </p:nvSpPr>
        <p:spPr>
          <a:xfrm>
            <a:off x="371200" y="450338"/>
            <a:ext cx="4977900" cy="11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00" dirty="0"/>
              <a:t>Programación II</a:t>
            </a:r>
            <a:br>
              <a:rPr lang="es-419" sz="3000" dirty="0"/>
            </a:br>
            <a:r>
              <a:rPr lang="es-419" sz="3000" dirty="0"/>
              <a:t>Desarrollo en Java</a:t>
            </a:r>
            <a:endParaRPr sz="3000" dirty="0"/>
          </a:p>
        </p:txBody>
      </p:sp>
      <p:sp>
        <p:nvSpPr>
          <p:cNvPr id="137" name="Google Shape;137;p13"/>
          <p:cNvSpPr txBox="1"/>
          <p:nvPr/>
        </p:nvSpPr>
        <p:spPr>
          <a:xfrm>
            <a:off x="371200" y="1902415"/>
            <a:ext cx="79005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Clase </a:t>
            </a:r>
            <a:r>
              <a:rPr lang="es-419" sz="2400" dirty="0" err="1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N°</a:t>
            </a:r>
            <a:r>
              <a:rPr lang="es-419" sz="2400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 2</a:t>
            </a:r>
            <a:endParaRPr sz="2400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Introducción a la Programación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Orientada a Objetos.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Clases y Objetos.</a:t>
            </a:r>
            <a:endParaRPr sz="2400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37;p13">
            <a:extLst>
              <a:ext uri="{FF2B5EF4-FFF2-40B4-BE49-F238E27FC236}">
                <a16:creationId xmlns:a16="http://schemas.microsoft.com/office/drawing/2014/main" id="{DD522F89-4C0D-CA84-AE4D-69B45A709E84}"/>
              </a:ext>
            </a:extLst>
          </p:cNvPr>
          <p:cNvSpPr txBox="1"/>
          <p:nvPr/>
        </p:nvSpPr>
        <p:spPr>
          <a:xfrm>
            <a:off x="371200" y="3807250"/>
            <a:ext cx="3591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Profesores Carolina Archuby,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Daniel Díaz y Adrián Aroca.</a:t>
            </a:r>
            <a:endParaRPr sz="18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383700" y="192175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HERENCIA: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A174D5-F222-572B-060D-B9A36BDF53E6}"/>
              </a:ext>
            </a:extLst>
          </p:cNvPr>
          <p:cNvSpPr txBox="1"/>
          <p:nvPr/>
        </p:nvSpPr>
        <p:spPr>
          <a:xfrm>
            <a:off x="383700" y="812614"/>
            <a:ext cx="81732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Ejemplo: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65D703-A93B-F2F5-810A-147AD34B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2" y="1248164"/>
            <a:ext cx="8240275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1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767400" y="316353"/>
            <a:ext cx="7597668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POLIMORFISMO: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A174D5-F222-572B-060D-B9A36BDF53E6}"/>
              </a:ext>
            </a:extLst>
          </p:cNvPr>
          <p:cNvSpPr txBox="1"/>
          <p:nvPr/>
        </p:nvSpPr>
        <p:spPr>
          <a:xfrm>
            <a:off x="632178" y="1048108"/>
            <a:ext cx="7732890" cy="3724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mismo método -o acción- puede tener el mismo nombre pero un comportamiento diferente para el mismo o diferentes objetos. </a:t>
            </a: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Se diferencian con la cantidad y tipos de parámetros de entrada, pero el retorno (y el nombre) es el mismo. (JAVA) </a:t>
            </a: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 El compilador elige el método a invocar en tiempo de ejecución</a:t>
            </a:r>
            <a:endParaRPr lang="es-AR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53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383700" y="192175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Polimorfismo, ejemplo:</a:t>
            </a:r>
            <a:endParaRPr sz="2600" b="1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F9FE75-E441-FD1E-E752-BB354B01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6" y="1121741"/>
            <a:ext cx="8259328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875" y="0"/>
            <a:ext cx="59162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5">
            <a:extLst>
              <a:ext uri="{FF2B5EF4-FFF2-40B4-BE49-F238E27FC236}">
                <a16:creationId xmlns:a16="http://schemas.microsoft.com/office/drawing/2014/main" id="{3838385B-B62D-12B8-BA99-63E9C3DD6D36}"/>
              </a:ext>
            </a:extLst>
          </p:cNvPr>
          <p:cNvSpPr txBox="1">
            <a:spLocks/>
          </p:cNvSpPr>
          <p:nvPr/>
        </p:nvSpPr>
        <p:spPr>
          <a:xfrm>
            <a:off x="588292" y="2923379"/>
            <a:ext cx="4443768" cy="1797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 lo general, un automóvil comienza en forma de dibujos de ingeniería, similares a los </a:t>
            </a:r>
            <a:r>
              <a:rPr lang="es-ES" sz="1800" b="1" u="sng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planos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construcción  que se utilizan para diseñar una casa…</a:t>
            </a:r>
          </a:p>
        </p:txBody>
      </p:sp>
      <p:pic>
        <p:nvPicPr>
          <p:cNvPr id="3" name="Google Shape;103;p15">
            <a:extLst>
              <a:ext uri="{FF2B5EF4-FFF2-40B4-BE49-F238E27FC236}">
                <a16:creationId xmlns:a16="http://schemas.microsoft.com/office/drawing/2014/main" id="{D554A298-8082-BDFF-1989-98FC39521D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844" y="2923379"/>
            <a:ext cx="3114464" cy="17979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5;p16">
            <a:extLst>
              <a:ext uri="{FF2B5EF4-FFF2-40B4-BE49-F238E27FC236}">
                <a16:creationId xmlns:a16="http://schemas.microsoft.com/office/drawing/2014/main" id="{86914314-3DAF-E8CD-2CBE-82C82D87957A}"/>
              </a:ext>
            </a:extLst>
          </p:cNvPr>
          <p:cNvSpPr txBox="1"/>
          <p:nvPr/>
        </p:nvSpPr>
        <p:spPr>
          <a:xfrm>
            <a:off x="588292" y="202196"/>
            <a:ext cx="83766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INTRODUCCION A LAS CLASES Y OBJETOS EN JAVA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419" sz="26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La diferencia entre el concepto de CLASES y el concepto de OBJETOS: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2600" b="1" u="sng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Pensemos en un ejemplo:</a:t>
            </a:r>
            <a:endParaRPr sz="2200" dirty="0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5">
            <a:extLst>
              <a:ext uri="{FF2B5EF4-FFF2-40B4-BE49-F238E27FC236}">
                <a16:creationId xmlns:a16="http://schemas.microsoft.com/office/drawing/2014/main" id="{3838385B-B62D-12B8-BA99-63E9C3DD6D36}"/>
              </a:ext>
            </a:extLst>
          </p:cNvPr>
          <p:cNvSpPr txBox="1">
            <a:spLocks/>
          </p:cNvSpPr>
          <p:nvPr/>
        </p:nvSpPr>
        <p:spPr>
          <a:xfrm>
            <a:off x="452826" y="1341226"/>
            <a:ext cx="3285900" cy="3377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600"/>
              </a:spcAft>
            </a:pPr>
            <a:endParaRPr lang="es-ES" sz="20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Google Shape;109;p16">
            <a:extLst>
              <a:ext uri="{FF2B5EF4-FFF2-40B4-BE49-F238E27FC236}">
                <a16:creationId xmlns:a16="http://schemas.microsoft.com/office/drawing/2014/main" id="{592D2EF5-9489-EE03-AF9A-CA978E01F908}"/>
              </a:ext>
            </a:extLst>
          </p:cNvPr>
          <p:cNvSpPr txBox="1">
            <a:spLocks/>
          </p:cNvSpPr>
          <p:nvPr/>
        </p:nvSpPr>
        <p:spPr>
          <a:xfrm>
            <a:off x="672324" y="202207"/>
            <a:ext cx="8178165" cy="4787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Pero… ¿Se puede conducir un diseño?...</a:t>
            </a:r>
          </a:p>
          <a:p>
            <a:pPr>
              <a:spcAft>
                <a:spcPts val="1600"/>
              </a:spcAft>
            </a:pPr>
            <a:r>
              <a:rPr lang="es-419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¡Claro que no!... Debemos construir el automóvil </a:t>
            </a:r>
          </a:p>
          <a:p>
            <a:pPr>
              <a:spcAft>
                <a:spcPts val="1600"/>
              </a:spcAft>
            </a:pPr>
            <a:r>
              <a:rPr lang="es-419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 base al diseño que lo describe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  <a:endParaRPr lang="es-E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1600"/>
              </a:spcAft>
            </a:pP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Llevemos este ejemplo a la POO…</a:t>
            </a:r>
          </a:p>
          <a:p>
            <a:pPr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Este </a:t>
            </a: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diseño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, </a:t>
            </a: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 plano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, llevándolo a los conceptos </a:t>
            </a:r>
          </a:p>
          <a:p>
            <a:pPr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 la POO, se denomina </a:t>
            </a:r>
            <a:r>
              <a:rPr lang="es-ES" sz="1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CLASE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</a:p>
          <a:p>
            <a:pPr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Y denominamos </a:t>
            </a:r>
            <a:r>
              <a:rPr lang="es-ES" sz="1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OBJETO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 las instancias concretas</a:t>
            </a:r>
          </a:p>
          <a:p>
            <a:pPr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 la clase, a </a:t>
            </a: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los objetos construidos en base al plano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</a:p>
          <a:p>
            <a:pPr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 nuestro ejemplo, a los autos concretos </a:t>
            </a:r>
          </a:p>
          <a:p>
            <a:pPr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fabricados en base al diseño.</a:t>
            </a:r>
            <a:endParaRPr lang="es-E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Google Shape;119;p17">
            <a:extLst>
              <a:ext uri="{FF2B5EF4-FFF2-40B4-BE49-F238E27FC236}">
                <a16:creationId xmlns:a16="http://schemas.microsoft.com/office/drawing/2014/main" id="{4FFCE3B8-3093-689D-AC14-61C76B2741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327" y="202207"/>
            <a:ext cx="2404534" cy="200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9CB7A4-704D-EDB9-5668-900315D38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27" y="3059289"/>
            <a:ext cx="2463162" cy="1778288"/>
          </a:xfrm>
          <a:prstGeom prst="rect">
            <a:avLst/>
          </a:prstGeom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815CE41A-372B-B3C2-EFFB-2C20C82666E8}"/>
              </a:ext>
            </a:extLst>
          </p:cNvPr>
          <p:cNvSpPr/>
          <p:nvPr/>
        </p:nvSpPr>
        <p:spPr>
          <a:xfrm>
            <a:off x="7299358" y="2312105"/>
            <a:ext cx="772198" cy="747184"/>
          </a:xfrm>
          <a:prstGeom prst="downArrow">
            <a:avLst/>
          </a:prstGeom>
          <a:solidFill>
            <a:srgbClr val="FB920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2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>
            <a:extLst>
              <a:ext uri="{FF2B5EF4-FFF2-40B4-BE49-F238E27FC236}">
                <a16:creationId xmlns:a16="http://schemas.microsoft.com/office/drawing/2014/main" id="{23DC6352-1625-CAA9-A5BD-6C575699AF57}"/>
              </a:ext>
            </a:extLst>
          </p:cNvPr>
          <p:cNvSpPr txBox="1"/>
          <p:nvPr/>
        </p:nvSpPr>
        <p:spPr>
          <a:xfrm>
            <a:off x="304800" y="4237697"/>
            <a:ext cx="85317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Cada clase es una plantilla para la creación de objetos, un modelo que define un conjunto de variables (atributos) y métodos (comportamiento).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9DB87D-1876-7134-0E86-5A6FC4BCD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1009"/>
            <a:ext cx="8531700" cy="3372038"/>
          </a:xfrm>
          <a:prstGeom prst="rect">
            <a:avLst/>
          </a:prstGeom>
        </p:spPr>
      </p:pic>
      <p:sp>
        <p:nvSpPr>
          <p:cNvPr id="5" name="Google Shape;155;p16">
            <a:extLst>
              <a:ext uri="{FF2B5EF4-FFF2-40B4-BE49-F238E27FC236}">
                <a16:creationId xmlns:a16="http://schemas.microsoft.com/office/drawing/2014/main" id="{A7F97FBC-897C-430E-BDF4-59D96EF0EBCE}"/>
              </a:ext>
            </a:extLst>
          </p:cNvPr>
          <p:cNvSpPr txBox="1"/>
          <p:nvPr/>
        </p:nvSpPr>
        <p:spPr>
          <a:xfrm>
            <a:off x="3519188" y="88989"/>
            <a:ext cx="2215567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ENTONCES…</a:t>
            </a:r>
            <a:endParaRPr sz="2200" dirty="0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4469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EDB7F46-E403-69F5-E0D6-65942425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5" y="389563"/>
            <a:ext cx="8230296" cy="43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6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397AAF7-501F-0F69-3D69-28B71B3E05D1}"/>
              </a:ext>
            </a:extLst>
          </p:cNvPr>
          <p:cNvSpPr txBox="1"/>
          <p:nvPr/>
        </p:nvSpPr>
        <p:spPr>
          <a:xfrm>
            <a:off x="711199" y="617969"/>
            <a:ext cx="74168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Estado de los objetos </a:t>
            </a:r>
          </a:p>
          <a:p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 el valor que tienen los atributos de los objetos:</a:t>
            </a:r>
          </a:p>
          <a:p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 ejemplo:</a:t>
            </a:r>
          </a:p>
          <a:p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Objeto Lapiz001 Color: Azul </a:t>
            </a:r>
          </a:p>
          <a:p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Objeto Lapiz002 Color: Verde </a:t>
            </a:r>
          </a:p>
          <a:p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Objeto Lapiz003 Color: Rojo </a:t>
            </a:r>
            <a:endParaRPr lang="es-AR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p16">
            <a:extLst>
              <a:ext uri="{FF2B5EF4-FFF2-40B4-BE49-F238E27FC236}">
                <a16:creationId xmlns:a16="http://schemas.microsoft.com/office/drawing/2014/main" id="{5F09D1E7-08B0-11FA-CE33-C51232CC87C1}"/>
              </a:ext>
            </a:extLst>
          </p:cNvPr>
          <p:cNvSpPr txBox="1">
            <a:spLocks/>
          </p:cNvSpPr>
          <p:nvPr/>
        </p:nvSpPr>
        <p:spPr>
          <a:xfrm>
            <a:off x="530352" y="202206"/>
            <a:ext cx="8028432" cy="4753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LENGUAJE UNIFICADO DE MODELADO (UML).</a:t>
            </a:r>
            <a:r>
              <a:rPr lang="es-ES" sz="2800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just" rtl="0">
              <a:lnSpc>
                <a:spcPct val="150000"/>
              </a:lnSpc>
              <a:buNone/>
            </a:pP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 el lenguaje de modelado de sistemas de software más </a:t>
            </a:r>
          </a:p>
          <a:p>
            <a:pPr marL="0" lvl="0" indent="0" algn="just" rtl="0">
              <a:lnSpc>
                <a:spcPct val="150000"/>
              </a:lnSpc>
              <a:buNone/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conocido y utilizado en la actualidad.</a:t>
            </a:r>
          </a:p>
          <a:p>
            <a:pPr algn="just"/>
            <a:endParaRPr lang="es-419" sz="20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ct val="150000"/>
              </a:lnSpc>
            </a:pP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=&gt;</a:t>
            </a:r>
            <a:r>
              <a:rPr lang="es-419" sz="20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Es un lenguaje utilizado para describir un sistema, detallar las clases y artefactos que forman parte del mismo,  describir las relaciones entre los mismos, y para documentar y construir. </a:t>
            </a:r>
          </a:p>
          <a:p>
            <a:pPr algn="just"/>
            <a:endParaRPr lang="es-419" sz="20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ct val="150000"/>
              </a:lnSpc>
            </a:pP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=&gt;</a:t>
            </a:r>
            <a:r>
              <a:rPr lang="es-419" sz="20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En otras palabras, es el lenguaje en el que está descripto el modelo.</a:t>
            </a:r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8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/>
        </p:nvSpPr>
        <p:spPr>
          <a:xfrm>
            <a:off x="373514" y="713750"/>
            <a:ext cx="7900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TEMAS A DESARROLLAR</a:t>
            </a:r>
            <a:endParaRPr sz="2600" b="1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260625" y="1634877"/>
            <a:ext cx="79005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¿Qué es el paradigma orientado a objetos?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¿Qué es una clase y un objeto? 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Atributos y métodos.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¿Qué es un constructor?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Creando objetos de una clase.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Palabra </a:t>
            </a:r>
            <a:r>
              <a:rPr lang="es-419" sz="16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Sobrecarga de constructores.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Clase </a:t>
            </a:r>
            <a:r>
              <a:rPr lang="es-419" sz="16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Math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p16">
            <a:extLst>
              <a:ext uri="{FF2B5EF4-FFF2-40B4-BE49-F238E27FC236}">
                <a16:creationId xmlns:a16="http://schemas.microsoft.com/office/drawing/2014/main" id="{5F09D1E7-08B0-11FA-CE33-C51232CC87C1}"/>
              </a:ext>
            </a:extLst>
          </p:cNvPr>
          <p:cNvSpPr txBox="1">
            <a:spLocks/>
          </p:cNvSpPr>
          <p:nvPr/>
        </p:nvSpPr>
        <p:spPr>
          <a:xfrm>
            <a:off x="530352" y="202206"/>
            <a:ext cx="8028432" cy="675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Notación de clase en UML:</a:t>
            </a:r>
            <a:r>
              <a:rPr lang="es-ES" sz="2800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E80BBF-34D5-D7A5-08DD-F4CFB7D98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" y="993422"/>
            <a:ext cx="9113357" cy="41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2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p16">
            <a:extLst>
              <a:ext uri="{FF2B5EF4-FFF2-40B4-BE49-F238E27FC236}">
                <a16:creationId xmlns:a16="http://schemas.microsoft.com/office/drawing/2014/main" id="{5F09D1E7-08B0-11FA-CE33-C51232CC87C1}"/>
              </a:ext>
            </a:extLst>
          </p:cNvPr>
          <p:cNvSpPr txBox="1">
            <a:spLocks/>
          </p:cNvSpPr>
          <p:nvPr/>
        </p:nvSpPr>
        <p:spPr>
          <a:xfrm>
            <a:off x="530352" y="202206"/>
            <a:ext cx="8028432" cy="675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Notación de atributos en UML:</a:t>
            </a:r>
            <a:r>
              <a:rPr lang="es-ES" sz="2800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8B8771-9A48-ACD3-66AD-E196FF7CF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6" y="1428978"/>
            <a:ext cx="8573524" cy="6573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526E1AA-EBF6-3A03-D836-AFB325148A63}"/>
              </a:ext>
            </a:extLst>
          </p:cNvPr>
          <p:cNvSpPr txBox="1"/>
          <p:nvPr/>
        </p:nvSpPr>
        <p:spPr>
          <a:xfrm>
            <a:off x="428752" y="2267053"/>
            <a:ext cx="80284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Más adelante veremos en detalle la </a:t>
            </a:r>
            <a:r>
              <a:rPr lang="es-ES" sz="18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visibilidad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Se identifica como: </a:t>
            </a:r>
          </a:p>
          <a:p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private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protected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~ default </a:t>
            </a:r>
          </a:p>
          <a:p>
            <a:endParaRPr lang="es-E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El </a:t>
            </a:r>
            <a:r>
              <a:rPr lang="es-ES" sz="18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tipo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indica el tipo de dato del atributo (como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etc.)</a:t>
            </a:r>
          </a:p>
          <a:p>
            <a:endParaRPr lang="es-E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El valor inicial es opcional</a:t>
            </a:r>
            <a:endParaRPr lang="es-AR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3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p16">
            <a:extLst>
              <a:ext uri="{FF2B5EF4-FFF2-40B4-BE49-F238E27FC236}">
                <a16:creationId xmlns:a16="http://schemas.microsoft.com/office/drawing/2014/main" id="{5F09D1E7-08B0-11FA-CE33-C51232CC87C1}"/>
              </a:ext>
            </a:extLst>
          </p:cNvPr>
          <p:cNvSpPr txBox="1">
            <a:spLocks/>
          </p:cNvSpPr>
          <p:nvPr/>
        </p:nvSpPr>
        <p:spPr>
          <a:xfrm>
            <a:off x="530352" y="202206"/>
            <a:ext cx="8028432" cy="675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Notación de métodos en UML:</a:t>
            </a:r>
            <a:r>
              <a:rPr lang="es-ES" sz="2800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47BAAC-6950-C4CE-5AB5-560A5CD96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9" y="1182129"/>
            <a:ext cx="8918222" cy="5426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C5C570E-8653-A679-312B-ABDEEF09D7C4}"/>
              </a:ext>
            </a:extLst>
          </p:cNvPr>
          <p:cNvSpPr txBox="1"/>
          <p:nvPr/>
        </p:nvSpPr>
        <p:spPr>
          <a:xfrm>
            <a:off x="490954" y="2156831"/>
            <a:ext cx="816209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 notación para un método es similar a la de un atributo, añadiendo paréntesis para los parámetros. </a:t>
            </a:r>
          </a:p>
          <a:p>
            <a:pPr algn="just">
              <a:spcAft>
                <a:spcPts val="3000"/>
              </a:spcAft>
            </a:pP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Los </a:t>
            </a:r>
            <a:r>
              <a:rPr lang="es-ES" sz="18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parámetros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son opcionales; si el método no tiene parámetros, solo se incluyen los paréntesis vacíos. </a:t>
            </a:r>
          </a:p>
          <a:p>
            <a:pPr algn="just">
              <a:spcAft>
                <a:spcPts val="3000"/>
              </a:spcAft>
            </a:pP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El </a:t>
            </a:r>
            <a:r>
              <a:rPr lang="es-ES" sz="18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tipo de retorno 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indica el tipo de dato que el método devuelve. Si el método no devuelve nada, esto puede omitirse o indicarse como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s-AR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643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AE25F9-ABA1-56E0-F0C4-3D565F7101E9}"/>
              </a:ext>
            </a:extLst>
          </p:cNvPr>
          <p:cNvSpPr txBox="1"/>
          <p:nvPr/>
        </p:nvSpPr>
        <p:spPr>
          <a:xfrm>
            <a:off x="719667" y="248037"/>
            <a:ext cx="770466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RELACIONES ENTRE OBJETOS</a:t>
            </a:r>
          </a:p>
          <a:p>
            <a:pPr algn="just"/>
            <a:endParaRPr lang="es-E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s-E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es-ES" sz="24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</a:t>
            </a:r>
            <a:r>
              <a:rPr lang="es-ES" sz="24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Asociación</a:t>
            </a:r>
            <a:r>
              <a:rPr lang="es-ES" sz="24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algn="just">
              <a:spcAft>
                <a:spcPts val="12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 la relación por la cual 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dos objetos se unen para trabajar juntos</a:t>
            </a:r>
            <a:r>
              <a:rPr lang="es-ES" sz="20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 así, alcanzar una meta. </a:t>
            </a:r>
          </a:p>
          <a:p>
            <a:pPr algn="just">
              <a:spcAft>
                <a:spcPts val="12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 el tipo de relación más común</a:t>
            </a:r>
          </a:p>
          <a:p>
            <a:pPr algn="just">
              <a:spcAft>
                <a:spcPts val="12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validar la asociación utilizamos la frase </a:t>
            </a:r>
            <a:r>
              <a:rPr lang="es-ES" sz="2000" b="1" dirty="0">
                <a:solidFill>
                  <a:srgbClr val="FF33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“usa un...” .</a:t>
            </a:r>
          </a:p>
          <a:p>
            <a:pPr algn="just">
              <a:spcAft>
                <a:spcPts val="12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UML se dibuja con una línea simple conectando las dos clases. Si es necesario, se pueden agregar flechas para indicar la dirección de la relación y etiquetas para aclarar los roles</a:t>
            </a:r>
          </a:p>
          <a:p>
            <a:pPr algn="just"/>
            <a:endParaRPr lang="es-ES" sz="2000" b="1" dirty="0">
              <a:solidFill>
                <a:srgbClr val="FF33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s-ES" sz="2000" b="1" dirty="0">
              <a:solidFill>
                <a:srgbClr val="FF33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C8779E-1B7B-D075-79C0-55C3606A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786" y="4419147"/>
            <a:ext cx="2038635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23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AE25F9-ABA1-56E0-F0C4-3D565F7101E9}"/>
              </a:ext>
            </a:extLst>
          </p:cNvPr>
          <p:cNvSpPr txBox="1"/>
          <p:nvPr/>
        </p:nvSpPr>
        <p:spPr>
          <a:xfrm>
            <a:off x="719667" y="248037"/>
            <a:ext cx="770466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RELACIONES ENTRE OBJETOS</a:t>
            </a:r>
          </a:p>
          <a:p>
            <a:pPr algn="just"/>
            <a:endParaRPr lang="es-E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s-E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24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</a:t>
            </a:r>
            <a:r>
              <a:rPr lang="es-ES" sz="24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Dependencia</a:t>
            </a:r>
            <a:r>
              <a:rPr lang="es-ES" sz="24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algn="just"/>
            <a:endParaRPr lang="es-ES" sz="2000" b="1" dirty="0">
              <a:solidFill>
                <a:srgbClr val="00B0F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Una clase depende de otra para funcionar, pero solo de manera temporal o para un propósito específico. </a:t>
            </a:r>
          </a:p>
          <a:p>
            <a:pPr algn="just">
              <a:spcAft>
                <a:spcPts val="12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identifica? Si una clase "</a:t>
            </a:r>
            <a:r>
              <a:rPr lang="es-ES" sz="2000" b="1" dirty="0">
                <a:solidFill>
                  <a:srgbClr val="FF66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necesita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 otra para realizar una acción. </a:t>
            </a:r>
          </a:p>
          <a:p>
            <a:pPr algn="just">
              <a:spcAft>
                <a:spcPts val="12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dibuja con una línea punteada que tiene una flecha apuntando hacia la clase de la que se depende. </a:t>
            </a:r>
            <a:endParaRPr lang="es-AR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06C6DA-403C-BCC0-43C6-0C269CD0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387" y="4239542"/>
            <a:ext cx="2591162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AE25F9-ABA1-56E0-F0C4-3D565F7101E9}"/>
              </a:ext>
            </a:extLst>
          </p:cNvPr>
          <p:cNvSpPr txBox="1"/>
          <p:nvPr/>
        </p:nvSpPr>
        <p:spPr>
          <a:xfrm>
            <a:off x="719667" y="138309"/>
            <a:ext cx="7704666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RELACIONES ENTRE OBJETOS:</a:t>
            </a:r>
          </a:p>
          <a:p>
            <a:pPr algn="just">
              <a:spcAft>
                <a:spcPts val="1800"/>
              </a:spcAft>
            </a:pPr>
            <a:r>
              <a:rPr lang="es-ES" sz="24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</a:t>
            </a:r>
            <a:r>
              <a:rPr lang="es-ES" sz="24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Agregación/Composición</a:t>
            </a:r>
            <a:r>
              <a:rPr lang="es-ES" sz="24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algn="just">
              <a:spcAft>
                <a:spcPts val="18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 un tipo de relación dependiente en dónde 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objeto más complejo es conformado por objetos más simples</a:t>
            </a:r>
            <a:r>
              <a:rPr lang="es-E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just">
              <a:spcAft>
                <a:spcPts val="18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esta situación utilizamos la frase </a:t>
            </a:r>
            <a:r>
              <a:rPr lang="es-ES" sz="2000" b="1" dirty="0">
                <a:solidFill>
                  <a:srgbClr val="FF33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“Tiene un.. ” o “Contiene un…” </a:t>
            </a:r>
          </a:p>
          <a:p>
            <a:pPr algn="just">
              <a:spcAft>
                <a:spcPts val="1800"/>
              </a:spcAft>
            </a:pPr>
            <a:r>
              <a:rPr lang="es-ES" sz="24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Agregación</a:t>
            </a:r>
            <a:r>
              <a:rPr lang="es-E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algn="just">
              <a:spcAft>
                <a:spcPts val="1800"/>
              </a:spcAft>
            </a:pPr>
            <a:r>
              <a:rPr lang="es-ES" sz="20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 partes pueden existir independientemente, la clase contenida puede vivir sola. </a:t>
            </a:r>
          </a:p>
          <a:p>
            <a:pPr algn="just">
              <a:spcAft>
                <a:spcPts val="18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dibuja con una línea que conecta las clases, terminando en un diamante hueco en el lado del contenedor.</a:t>
            </a:r>
          </a:p>
          <a:p>
            <a:pPr algn="just"/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030B78-D303-BF9D-AF4A-519FC0C1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08" y="4437044"/>
            <a:ext cx="25054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11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AE25F9-ABA1-56E0-F0C4-3D565F7101E9}"/>
              </a:ext>
            </a:extLst>
          </p:cNvPr>
          <p:cNvSpPr txBox="1"/>
          <p:nvPr/>
        </p:nvSpPr>
        <p:spPr>
          <a:xfrm>
            <a:off x="719667" y="248037"/>
            <a:ext cx="7704666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RELACIONES ENTRE OBJETOS:</a:t>
            </a:r>
          </a:p>
          <a:p>
            <a:pPr algn="just"/>
            <a:endParaRPr lang="es-E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s-E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spcAft>
                <a:spcPts val="3000"/>
              </a:spcAft>
            </a:pPr>
            <a:r>
              <a:rPr lang="es-ES" sz="24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Composición</a:t>
            </a:r>
            <a:r>
              <a:rPr lang="es-ES" sz="24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algn="just">
              <a:spcAft>
                <a:spcPts val="3000"/>
              </a:spcAft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 similar a la agregación, pero más fuerte: 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"parte" no puede existir sin el "todo</a:t>
            </a:r>
          </a:p>
          <a:p>
            <a:pPr algn="just">
              <a:spcAft>
                <a:spcPts val="3000"/>
              </a:spcAft>
            </a:pPr>
            <a:r>
              <a:rPr lang="es-E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dibuja s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imilar a la agregación, pero el diamante en el lado del contenedor es relleno, indicando una relación más fuerte</a:t>
            </a:r>
          </a:p>
          <a:p>
            <a:pPr algn="just"/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BBB5E6-26F8-F3FC-C54C-1319632E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26" y="4007310"/>
            <a:ext cx="2534004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AE25F9-ABA1-56E0-F0C4-3D565F7101E9}"/>
              </a:ext>
            </a:extLst>
          </p:cNvPr>
          <p:cNvSpPr txBox="1"/>
          <p:nvPr/>
        </p:nvSpPr>
        <p:spPr>
          <a:xfrm>
            <a:off x="719667" y="248037"/>
            <a:ext cx="7704666" cy="400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RELACIONES ENTRE OBJETOS:</a:t>
            </a:r>
          </a:p>
          <a:p>
            <a:pPr algn="just"/>
            <a:endParaRPr lang="es-E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</a:t>
            </a:r>
            <a:r>
              <a:rPr lang="es-ES" sz="24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Herencia</a:t>
            </a:r>
            <a:r>
              <a:rPr lang="es-ES" sz="24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Facilita la creación de objetos a partir de otros ya existentes e implica que 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una subclase (hija) obtiene el comportamiento (métodos) y características (atributos) de una super clase (padre)</a:t>
            </a:r>
            <a:r>
              <a:rPr lang="es-E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identificarla usamos la frase </a:t>
            </a:r>
            <a:r>
              <a:rPr lang="es-ES" sz="2000" b="1" dirty="0">
                <a:solidFill>
                  <a:srgbClr val="FF33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“Es hijo de…”  </a:t>
            </a:r>
            <a:r>
              <a:rPr lang="es-E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</a:t>
            </a:r>
            <a:r>
              <a:rPr lang="es-ES" sz="2000" b="1" dirty="0">
                <a:solidFill>
                  <a:srgbClr val="FF33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“es un…”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dibuja con una línea que conecta la subclase a la superclase, terminando en una flecha hueca apuntando hacia la superclase. </a:t>
            </a:r>
            <a:endParaRPr lang="es-AR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4D71F3-B899-5E31-4CA0-61BB6B21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12" y="4465345"/>
            <a:ext cx="2553056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2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4AE25F9-ABA1-56E0-F0C4-3D565F7101E9}"/>
              </a:ext>
            </a:extLst>
          </p:cNvPr>
          <p:cNvSpPr txBox="1"/>
          <p:nvPr/>
        </p:nvSpPr>
        <p:spPr>
          <a:xfrm>
            <a:off x="719667" y="360926"/>
            <a:ext cx="770466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COHESIÓN vs ACOPLAMIENTO:</a:t>
            </a:r>
          </a:p>
          <a:p>
            <a:pPr algn="just"/>
            <a:endParaRPr lang="es-E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s-E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Dos conceptos ya trabajados en lenguaje C…</a:t>
            </a:r>
          </a:p>
          <a:p>
            <a:pPr algn="just"/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20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nuestro código siempre debemos buscar: la </a:t>
            </a:r>
            <a:r>
              <a:rPr lang="es-ES" sz="2000" b="1" u="sng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MAYOR COHESION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 el </a:t>
            </a:r>
            <a:r>
              <a:rPr lang="es-ES" sz="2000" b="1" u="sng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MENOR ACOPLAMIENTO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/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Un componente tiene una alta cohesión cuando todos los </a:t>
            </a:r>
          </a:p>
          <a:p>
            <a:pPr algn="just"/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elementos dentro de él están estrechamente relacionados.</a:t>
            </a:r>
          </a:p>
          <a:p>
            <a:pPr algn="just"/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Un componente tiene bajo acoplamiento cuando tiene un alto </a:t>
            </a:r>
          </a:p>
          <a:p>
            <a:pPr algn="just"/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nivel de independencia con respecto a los otros componentes.</a:t>
            </a:r>
            <a:endParaRPr lang="es-AR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4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/>
        </p:nvSpPr>
        <p:spPr>
          <a:xfrm>
            <a:off x="677333" y="449790"/>
            <a:ext cx="7529689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Bueno, ya tenemos la teoría…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Y si ahora queremos arrancar a solucionar un problema con software que implemente la POO…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¿Cómo arrancamos???....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419" sz="2600" b="1" dirty="0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1" i="0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¡Por el diseño de las clases!!</a:t>
            </a:r>
            <a:endParaRPr sz="2400" b="0" i="0" strike="noStrike" cap="none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6810D9-F3FA-1F26-F8D4-FF0E14DA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630" y="2309776"/>
            <a:ext cx="1352739" cy="5239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4351D0-5DDB-0FCA-63DE-5A563492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630" y="2309776"/>
            <a:ext cx="1352739" cy="5239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E55C1B-DF63-DA5D-9983-9FD050B4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176" y="2391792"/>
            <a:ext cx="2208824" cy="27744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383700" y="192175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¿Qué es la Programación Orientada a Objetos?</a:t>
            </a:r>
            <a:endParaRPr sz="2600" b="1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45;p14">
            <a:extLst>
              <a:ext uri="{FF2B5EF4-FFF2-40B4-BE49-F238E27FC236}">
                <a16:creationId xmlns:a16="http://schemas.microsoft.com/office/drawing/2014/main" id="{34586DA5-8F5E-8826-20DE-23BEA8C65554}"/>
              </a:ext>
            </a:extLst>
          </p:cNvPr>
          <p:cNvSpPr txBox="1"/>
          <p:nvPr/>
        </p:nvSpPr>
        <p:spPr>
          <a:xfrm>
            <a:off x="226759" y="777175"/>
            <a:ext cx="7900500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AR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=&gt; </a:t>
            </a:r>
            <a:r>
              <a:rPr lang="es-AR" sz="2000" b="1" u="sng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r>
              <a:rPr lang="es-AR" sz="20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es un lenguaje ni una Ide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es-AR" sz="20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AR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=&gt; </a:t>
            </a:r>
            <a:r>
              <a:rPr lang="es-AR" sz="2000" b="1" u="sng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SI</a:t>
            </a:r>
            <a:r>
              <a:rPr lang="es-AR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AR" sz="20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es: 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●  Una forma de ver las cosas. 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●  Entender un problema identificando las principales entidades que se 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encuentran en él. 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●  Una forma de desarrollar un sistema pensando en las entidades   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principales del problema que dicho sistema pretende resolver. 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●  Su propósito es facilitar una solución (informática) identificando los 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conceptos o entidades relevantes presentes en el problema</a:t>
            </a:r>
            <a:r>
              <a:rPr lang="es-ES" sz="20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>
            <a:extLst>
              <a:ext uri="{FF2B5EF4-FFF2-40B4-BE49-F238E27FC236}">
                <a16:creationId xmlns:a16="http://schemas.microsoft.com/office/drawing/2014/main" id="{EF080E35-14D4-E7CA-6600-67EBE71E0805}"/>
              </a:ext>
            </a:extLst>
          </p:cNvPr>
          <p:cNvSpPr txBox="1"/>
          <p:nvPr/>
        </p:nvSpPr>
        <p:spPr>
          <a:xfrm>
            <a:off x="564443" y="175749"/>
            <a:ext cx="803768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COMIENZO DEL DISEÑO DE CLASES</a:t>
            </a:r>
            <a:endParaRPr lang="es-ES" sz="2800" b="1" u="sng" dirty="0">
              <a:solidFill>
                <a:srgbClr val="FB92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816912-F7BB-3905-B710-F935398B0886}"/>
              </a:ext>
            </a:extLst>
          </p:cNvPr>
          <p:cNvSpPr txBox="1"/>
          <p:nvPr/>
        </p:nvSpPr>
        <p:spPr>
          <a:xfrm>
            <a:off x="553155" y="913628"/>
            <a:ext cx="8037689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1°) Identificar los conceptos relevantes presentes en el problema: </a:t>
            </a:r>
          </a:p>
          <a:p>
            <a:pPr algn="just">
              <a:spcAft>
                <a:spcPts val="3000"/>
              </a:spcAft>
            </a:pP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  <a:r>
              <a:rPr lang="es-ES" sz="1800" b="1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 identificar clases, hay que buscar </a:t>
            </a:r>
            <a:r>
              <a:rPr lang="es-ES" sz="1800" b="1" u="sng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sustantivos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 el análisis  del problema. Por ejemplo: cliente, producto o pedido pueden sugerir clases potenciales en un sistema de gestión de pedidos,</a:t>
            </a:r>
          </a:p>
          <a:p>
            <a:pPr algn="just">
              <a:spcAft>
                <a:spcPts val="3000"/>
              </a:spcAft>
            </a:pP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2°) Reconocer las características y las acciones que realizan esas clases:</a:t>
            </a:r>
          </a:p>
          <a:p>
            <a:pPr algn="just">
              <a:spcAft>
                <a:spcPts val="3000"/>
              </a:spcAft>
            </a:pP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identificar métodos hay que buscar </a:t>
            </a:r>
            <a:r>
              <a:rPr lang="es-ES" sz="1800" b="1" u="sng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verbos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 el análisis  del problema (por ejemplo: realizar un pedido puede sugerir un método en la clase Pedido). </a:t>
            </a: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identificar atributos hay que buscar los </a:t>
            </a:r>
            <a:r>
              <a:rPr lang="es-ES" sz="1800" b="1" u="sng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adjetivos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(por ejemplo: un "pedido urgente" sugiere que la clase Pedido podría tener un atributo que indique su urgencia)</a:t>
            </a:r>
          </a:p>
        </p:txBody>
      </p:sp>
    </p:spTree>
    <p:extLst>
      <p:ext uri="{BB962C8B-B14F-4D97-AF65-F5344CB8AC3E}">
        <p14:creationId xmlns:p14="http://schemas.microsoft.com/office/powerpoint/2010/main" val="10865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>
            <a:extLst>
              <a:ext uri="{FF2B5EF4-FFF2-40B4-BE49-F238E27FC236}">
                <a16:creationId xmlns:a16="http://schemas.microsoft.com/office/drawing/2014/main" id="{EF080E35-14D4-E7CA-6600-67EBE71E0805}"/>
              </a:ext>
            </a:extLst>
          </p:cNvPr>
          <p:cNvSpPr txBox="1"/>
          <p:nvPr/>
        </p:nvSpPr>
        <p:spPr>
          <a:xfrm>
            <a:off x="564443" y="175749"/>
            <a:ext cx="803768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COMIENZO DEL DISEÑO DE CLASES</a:t>
            </a:r>
            <a:endParaRPr lang="es-ES" sz="2800" b="1" u="sng" dirty="0">
              <a:solidFill>
                <a:srgbClr val="FB92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816912-F7BB-3905-B710-F935398B0886}"/>
              </a:ext>
            </a:extLst>
          </p:cNvPr>
          <p:cNvSpPr txBox="1"/>
          <p:nvPr/>
        </p:nvSpPr>
        <p:spPr>
          <a:xfrm>
            <a:off x="553155" y="1138744"/>
            <a:ext cx="8037689" cy="3638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3°) Agrupación y refinamiento: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Una vez identificados los sustantivos, verbos y adjetivos, el siguiente paso es agruparlos de manera lógica. Los sustantivos que se relacionan estrechamente pueden formar una clase, los verbos asociados a un sustantivo pueden convertirse en métodos de esa clase, y los adjetivos pueden indicar atributos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4°) Definir las responsabilidades y alcance de cada clase identificada.</a:t>
            </a:r>
            <a:endParaRPr lang="es-AR" sz="1800" b="1" dirty="0">
              <a:solidFill>
                <a:srgbClr val="00B0F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5°)  Reconocer cómo se comunican con otros objetos iguales o diferentes. </a:t>
            </a:r>
            <a:endParaRPr lang="es-AR" sz="18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>
            <a:extLst>
              <a:ext uri="{FF2B5EF4-FFF2-40B4-BE49-F238E27FC236}">
                <a16:creationId xmlns:a16="http://schemas.microsoft.com/office/drawing/2014/main" id="{EF080E35-14D4-E7CA-6600-67EBE71E0805}"/>
              </a:ext>
            </a:extLst>
          </p:cNvPr>
          <p:cNvSpPr txBox="1"/>
          <p:nvPr/>
        </p:nvSpPr>
        <p:spPr>
          <a:xfrm>
            <a:off x="564443" y="175749"/>
            <a:ext cx="803768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rgbClr val="FB92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Diseño de clases: Consideraciones</a:t>
            </a:r>
            <a:endParaRPr lang="es-ES" sz="2800" b="1" u="sng" dirty="0">
              <a:solidFill>
                <a:srgbClr val="FB92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816912-F7BB-3905-B710-F935398B0886}"/>
              </a:ext>
            </a:extLst>
          </p:cNvPr>
          <p:cNvSpPr txBox="1"/>
          <p:nvPr/>
        </p:nvSpPr>
        <p:spPr>
          <a:xfrm>
            <a:off x="553155" y="1010728"/>
            <a:ext cx="8037689" cy="3724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 todos los sustantivos son clases: Algunos sustantivos pueden ser mejor representados como atributos de otras clases, y no todas las entidades mencionadas necesitan ser modeladas como clases en el diseño final. </a:t>
            </a: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 identificación inicial es solo el comienzo. Es probable que necesites refinar las clases, atributos y métodos a medida que comprendes mejor el problema y el diseño evoluciona</a:t>
            </a:r>
            <a:endParaRPr lang="es-AR" sz="20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72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/>
        </p:nvSpPr>
        <p:spPr>
          <a:xfrm>
            <a:off x="135467" y="77257"/>
            <a:ext cx="8715022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1" i="0" u="sng" strike="noStrike" cap="none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COMO CREAR UNA CLASE</a:t>
            </a:r>
            <a:r>
              <a:rPr lang="es-419" sz="2600" b="1" i="0" strike="noStrike" cap="none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s-419" sz="2400" b="0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(dar </a:t>
            </a:r>
            <a:r>
              <a:rPr lang="es-419" sz="2400" b="0" i="0" u="none" strike="noStrike" cap="none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play</a:t>
            </a:r>
            <a:r>
              <a:rPr lang="es-419" sz="2400" b="0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a la presentación)</a:t>
            </a:r>
            <a:endParaRPr sz="2400" b="0" i="0" u="none" strike="noStrike" cap="none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B90443FA-BFB6-CC1D-661E-4EA2E36409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090" y="713709"/>
            <a:ext cx="8534400" cy="43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>
            <a:extLst>
              <a:ext uri="{FF2B5EF4-FFF2-40B4-BE49-F238E27FC236}">
                <a16:creationId xmlns:a16="http://schemas.microsoft.com/office/drawing/2014/main" id="{0AB485E2-B08C-7248-D030-6EC6570189E5}"/>
              </a:ext>
            </a:extLst>
          </p:cNvPr>
          <p:cNvSpPr txBox="1"/>
          <p:nvPr/>
        </p:nvSpPr>
        <p:spPr>
          <a:xfrm>
            <a:off x="383700" y="91534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Ejemplo de una clase:</a:t>
            </a:r>
            <a:endParaRPr sz="2600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1A195A-45F1-6258-2DD4-D088565FA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676534"/>
            <a:ext cx="5858934" cy="4375432"/>
          </a:xfrm>
          <a:prstGeom prst="rect">
            <a:avLst/>
          </a:prstGeom>
          <a:ln w="38100">
            <a:solidFill>
              <a:srgbClr val="FB9205"/>
            </a:solidFill>
          </a:ln>
        </p:spPr>
      </p:pic>
    </p:spTree>
    <p:extLst>
      <p:ext uri="{BB962C8B-B14F-4D97-AF65-F5344CB8AC3E}">
        <p14:creationId xmlns:p14="http://schemas.microsoft.com/office/powerpoint/2010/main" val="3130198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/>
        </p:nvSpPr>
        <p:spPr>
          <a:xfrm>
            <a:off x="305224" y="169575"/>
            <a:ext cx="8564455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ESTRUCTURA DE UN MÉTODO</a:t>
            </a:r>
            <a:endParaRPr sz="26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59400" y="754575"/>
            <a:ext cx="90252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Modificadores de acceso</a:t>
            </a:r>
            <a:r>
              <a:rPr lang="es-419" sz="16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Especifican la 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visibilidad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del método y controlan su acceso desde otras partes del código. Los modificadores de acceso en Java son: </a:t>
            </a:r>
            <a:r>
              <a:rPr lang="es-419" sz="16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public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-419" sz="16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protected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-419" sz="16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private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y default.</a:t>
            </a:r>
            <a:endParaRPr sz="16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Tipo de retorno</a:t>
            </a:r>
            <a:r>
              <a:rPr lang="es-419" sz="16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Especifica el 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tipo de dato 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devolverá el método al final de su ejecución. Puede ser un tipo primitivo, un objeto, un arreglo u otro tipo de datos.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Nombre del método</a:t>
            </a:r>
            <a:r>
              <a:rPr lang="es-419" sz="16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 el nombre con el que se 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invocará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 método en el código.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Parámetros</a:t>
            </a:r>
            <a:r>
              <a:rPr lang="es-419" sz="1600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Son los 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valores que se pasan al método 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ser procesados. Los parámetros se definen dentro de los paréntesis y pueden ser de cualquier tipo de dato.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Cuerpo del método</a:t>
            </a:r>
            <a:r>
              <a:rPr lang="es-419" sz="1600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 el bloque de código que 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contiene las instrucciones 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se ejecutan cuando se llama al método.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Palabra clave “</a:t>
            </a:r>
            <a:r>
              <a:rPr lang="es-419" sz="16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return</a:t>
            </a:r>
            <a:r>
              <a:rPr lang="es-419" sz="16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”: 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Especifica el valor que se 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devolverá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 final del método.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305225" y="200314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Sintaxis de un método CON retorno</a:t>
            </a:r>
            <a:endParaRPr sz="2600" b="1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24" y="785314"/>
            <a:ext cx="5587575" cy="21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25" y="3188375"/>
            <a:ext cx="7247042" cy="185775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5602789" y="1760613"/>
            <a:ext cx="3832200" cy="49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Definición del método </a:t>
            </a:r>
            <a:endParaRPr sz="20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6254044" y="3579743"/>
            <a:ext cx="2709334" cy="5539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Llamada</a:t>
            </a:r>
            <a:r>
              <a:rPr lang="es-419" sz="2400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 sz="24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al método</a:t>
            </a:r>
            <a:endParaRPr sz="24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/>
        </p:nvSpPr>
        <p:spPr>
          <a:xfrm>
            <a:off x="373050" y="259502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Sintaxis de un método SIN retorno</a:t>
            </a:r>
            <a:endParaRPr sz="2600" b="1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39" y="844503"/>
            <a:ext cx="7077617" cy="239105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6246961" y="1415340"/>
            <a:ext cx="2715900" cy="49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Definición del método</a:t>
            </a:r>
            <a:endParaRPr sz="26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39" y="3428880"/>
            <a:ext cx="6065821" cy="145511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6246961" y="4052697"/>
            <a:ext cx="2715900" cy="49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Llamada al método</a:t>
            </a:r>
            <a:endParaRPr sz="26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722200" y="316420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¿</a:t>
            </a: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QUÉ ES UN CONSTRUCTOR</a:t>
            </a: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208" name="Google Shape;208;p24"/>
          <p:cNvSpPr txBox="1"/>
          <p:nvPr/>
        </p:nvSpPr>
        <p:spPr>
          <a:xfrm>
            <a:off x="722200" y="1309655"/>
            <a:ext cx="756384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 un </a:t>
            </a:r>
            <a:r>
              <a:rPr lang="es-419" sz="2400" b="1" u="sng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MÉTODO ESPECIAL 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se utiliza para 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crear e inicializar objetos </a:t>
            </a:r>
            <a:r>
              <a:rPr lang="es-419" sz="24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una clase. </a:t>
            </a: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214200" y="113220"/>
            <a:ext cx="856404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CONSTRUCTORES.</a:t>
            </a:r>
            <a:endParaRPr sz="2600" b="1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214200" y="1014309"/>
            <a:ext cx="8715600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=&gt; Es un tipo de método que se ejecuta 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automáticamente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cuando se crea un objeto de una clase y se utiliza para inicializar los valores de los atributos de la clase.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419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=&gt; Tienen el 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mismo nombre que la clase 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la que pertenecen y 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no tienen un tipo de retorno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ni siquiera </a:t>
            </a:r>
            <a:r>
              <a:rPr lang="es-419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void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419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=&gt; Pueden aceptar parámetros para inicializar las variables de instancia de la clase.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419"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=&gt; Si no se define un constructor en una clase, Java proporciona </a:t>
            </a:r>
            <a:r>
              <a:rPr lang="es-419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uno 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por defecto 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 argumentos.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4514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383700" y="271353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Fundamentos de la Programación Orientada a Objetos</a:t>
            </a:r>
            <a:endParaRPr sz="26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445" y="1748817"/>
            <a:ext cx="5671665" cy="3201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5;p16">
            <a:extLst>
              <a:ext uri="{FF2B5EF4-FFF2-40B4-BE49-F238E27FC236}">
                <a16:creationId xmlns:a16="http://schemas.microsoft.com/office/drawing/2014/main" id="{AB3C8222-E3A1-06CC-1C21-019455C83025}"/>
              </a:ext>
            </a:extLst>
          </p:cNvPr>
          <p:cNvSpPr txBox="1"/>
          <p:nvPr/>
        </p:nvSpPr>
        <p:spPr>
          <a:xfrm>
            <a:off x="383700" y="979406"/>
            <a:ext cx="83766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La POO se basa en cuatro pilares o principios clave que forman la base de este paradigma de programación:</a:t>
            </a:r>
            <a:endParaRPr sz="19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8689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089" y="169333"/>
            <a:ext cx="7303911" cy="497416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0" y="2434556"/>
            <a:ext cx="184008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Constructor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por defecto</a:t>
            </a:r>
            <a:endParaRPr sz="2400" b="1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Flecha: doblada 1">
            <a:extLst>
              <a:ext uri="{FF2B5EF4-FFF2-40B4-BE49-F238E27FC236}">
                <a16:creationId xmlns:a16="http://schemas.microsoft.com/office/drawing/2014/main" id="{9B07F6CE-2070-8697-42FB-48D900AD0114}"/>
              </a:ext>
            </a:extLst>
          </p:cNvPr>
          <p:cNvSpPr/>
          <p:nvPr/>
        </p:nvSpPr>
        <p:spPr>
          <a:xfrm>
            <a:off x="745067" y="1930400"/>
            <a:ext cx="1682044" cy="504156"/>
          </a:xfrm>
          <a:prstGeom prst="bentArrow">
            <a:avLst>
              <a:gd name="adj1" fmla="val 25000"/>
              <a:gd name="adj2" fmla="val 26068"/>
              <a:gd name="adj3" fmla="val 25000"/>
              <a:gd name="adj4" fmla="val 43750"/>
            </a:avLst>
          </a:prstGeom>
          <a:solidFill>
            <a:srgbClr val="FFFF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/>
        </p:nvSpPr>
        <p:spPr>
          <a:xfrm>
            <a:off x="248640" y="79272"/>
            <a:ext cx="7958381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Como crear un objeto / instanciar una clase</a:t>
            </a:r>
            <a:endParaRPr sz="26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344653-6B36-C071-BA37-DC8901E3E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034"/>
            <a:ext cx="9144000" cy="451546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/>
        </p:nvSpPr>
        <p:spPr>
          <a:xfrm>
            <a:off x="135466" y="0"/>
            <a:ext cx="463652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Sobrecarga de constructores</a:t>
            </a:r>
            <a:endParaRPr sz="24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E45671-22B4-B3CB-6215-D2FD1F5E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" y="576240"/>
            <a:ext cx="8873067" cy="4535559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EBCCAB6-8A9B-70CB-EAA7-534E8AB40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456" y="117259"/>
            <a:ext cx="4441078" cy="1647821"/>
          </a:xfrm>
          <a:prstGeom prst="rect">
            <a:avLst/>
          </a:prstGeom>
          <a:ln w="28575">
            <a:solidFill>
              <a:srgbClr val="FF3300"/>
            </a:solidFill>
          </a:ln>
        </p:spPr>
      </p:pic>
      <p:sp>
        <p:nvSpPr>
          <p:cNvPr id="6" name="Google Shape;225;p27">
            <a:extLst>
              <a:ext uri="{FF2B5EF4-FFF2-40B4-BE49-F238E27FC236}">
                <a16:creationId xmlns:a16="http://schemas.microsoft.com/office/drawing/2014/main" id="{E11D9711-86FC-1DD2-0D84-FC89EA7E12B3}"/>
              </a:ext>
            </a:extLst>
          </p:cNvPr>
          <p:cNvSpPr txBox="1"/>
          <p:nvPr/>
        </p:nvSpPr>
        <p:spPr>
          <a:xfrm>
            <a:off x="4924866" y="1765080"/>
            <a:ext cx="463652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Llamada en el </a:t>
            </a:r>
            <a:r>
              <a:rPr lang="es-419" sz="2000" b="1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main</a:t>
            </a:r>
            <a:r>
              <a:rPr lang="es-419" sz="20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2000" b="1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Flecha: doblada hacia arriba 6">
            <a:extLst>
              <a:ext uri="{FF2B5EF4-FFF2-40B4-BE49-F238E27FC236}">
                <a16:creationId xmlns:a16="http://schemas.microsoft.com/office/drawing/2014/main" id="{717B346A-963C-B4BE-86F1-A809DC6BF89A}"/>
              </a:ext>
            </a:extLst>
          </p:cNvPr>
          <p:cNvSpPr/>
          <p:nvPr/>
        </p:nvSpPr>
        <p:spPr>
          <a:xfrm>
            <a:off x="7473244" y="1388533"/>
            <a:ext cx="643467" cy="733636"/>
          </a:xfrm>
          <a:prstGeom prst="bentUp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530700" y="338828"/>
            <a:ext cx="6511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PALABRA THIS</a:t>
            </a:r>
          </a:p>
        </p:txBody>
      </p:sp>
      <p:sp>
        <p:nvSpPr>
          <p:cNvPr id="233" name="Google Shape;233;p28"/>
          <p:cNvSpPr txBox="1"/>
          <p:nvPr/>
        </p:nvSpPr>
        <p:spPr>
          <a:xfrm>
            <a:off x="530700" y="1364095"/>
            <a:ext cx="8082600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=&gt; "</a:t>
            </a:r>
            <a:r>
              <a:rPr lang="es-419" sz="20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</a:t>
            </a: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" es una palabra clave en Java que hace </a:t>
            </a:r>
            <a:r>
              <a:rPr lang="es-419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referencia</a:t>
            </a: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 objeto actual en el que se está ejecutando el método.</a:t>
            </a: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419" sz="2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=&gt; Se utiliza para </a:t>
            </a: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distinguir</a:t>
            </a: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entre variables de instancia (atributos de la clase) y variables locales o parámetros con el mismo nombre.</a:t>
            </a:r>
            <a:endParaRPr sz="2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96A27-D618-28ED-362C-C514F40E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5" y="381352"/>
            <a:ext cx="1591972" cy="3016604"/>
          </a:xfrm>
        </p:spPr>
        <p:txBody>
          <a:bodyPr>
            <a:normAutofit/>
          </a:bodyPr>
          <a:lstStyle/>
          <a:p>
            <a:r>
              <a:rPr lang="es-419" sz="2200" b="1" i="0" u="none" strike="noStrike" cap="none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Ejemplo del uso de la palabra reservada “</a:t>
            </a:r>
            <a:r>
              <a:rPr lang="es-419" sz="2200" b="1" i="0" u="none" strike="noStrike" cap="none" dirty="0" err="1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this</a:t>
            </a:r>
            <a:r>
              <a:rPr lang="es-419" sz="2200" b="1" i="0" u="none" strike="noStrike" cap="none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br>
              <a:rPr lang="es-419" sz="2200" b="1" i="0" u="none" strike="noStrike" cap="none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</a:br>
            <a:endParaRPr lang="es-AR" sz="2200" b="1" dirty="0">
              <a:solidFill>
                <a:srgbClr val="FB9205"/>
              </a:solidFill>
            </a:endParaRP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FE1A1B00-6752-9496-D257-FE62B0F225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16596" y="2414794"/>
            <a:ext cx="2499253" cy="1124064"/>
          </a:xfrm>
          <a:prstGeom prst="bentConnector3">
            <a:avLst>
              <a:gd name="adj1" fmla="val 50000"/>
            </a:avLst>
          </a:prstGeom>
          <a:ln w="19050"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F5CA3-58DA-B53C-D3DF-BE04D1427EAD}"/>
              </a:ext>
            </a:extLst>
          </p:cNvPr>
          <p:cNvSpPr txBox="1"/>
          <p:nvPr/>
        </p:nvSpPr>
        <p:spPr>
          <a:xfrm>
            <a:off x="5329969" y="2690284"/>
            <a:ext cx="158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b="1" dirty="0">
                <a:solidFill>
                  <a:schemeClr val="tx1"/>
                </a:solidFill>
              </a:rPr>
              <a:t>Parámetro “nombre”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E65C39-4469-2714-8213-936C08B1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76" y="0"/>
            <a:ext cx="73942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1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237064" y="203361"/>
            <a:ext cx="808259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¿</a:t>
            </a: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Cómo funciona la creación y destrucción de objetos?</a:t>
            </a:r>
            <a:endParaRPr sz="26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237064" y="923573"/>
            <a:ext cx="8669867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bg1"/>
                </a:solidFill>
              </a:rPr>
              <a:t>Cuando un objeto es instanciado utilizando el operador new, se retorna una dirección de memoria.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bg1"/>
                </a:solidFill>
              </a:rPr>
              <a:t>La dirección en memoria contiene una referencia a una variable.</a:t>
            </a:r>
            <a:endParaRPr sz="20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364AC0-A8D5-5CD1-EBA1-240B0A502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78" y="2031538"/>
            <a:ext cx="6684357" cy="29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27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530699" y="338828"/>
            <a:ext cx="80825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¿Y qué es esto de </a:t>
            </a:r>
            <a:r>
              <a:rPr lang="es-419" sz="2400" b="1" u="sng" dirty="0" err="1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Heap</a:t>
            </a:r>
            <a:r>
              <a:rPr lang="es-419" sz="24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  y </a:t>
            </a:r>
            <a:r>
              <a:rPr lang="es-419" sz="2400" b="1" u="sng" dirty="0" err="1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Stack</a:t>
            </a:r>
            <a:r>
              <a:rPr lang="es-419" sz="24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24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237064" y="1025173"/>
            <a:ext cx="8669867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FFFF00"/>
                </a:solidFill>
              </a:rPr>
              <a:t>La JVM maneja secciones</a:t>
            </a:r>
            <a:r>
              <a:rPr lang="es-ES" sz="2000" dirty="0">
                <a:solidFill>
                  <a:schemeClr val="bg1"/>
                </a:solidFill>
              </a:rPr>
              <a:t>, como ya habíamos visto que ocurría en lenguaje C: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rgbClr val="FFFF00"/>
              </a:solidFill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rgbClr val="FFFF00"/>
                </a:solidFill>
              </a:rPr>
              <a:t>* Zona de datos → </a:t>
            </a:r>
            <a:r>
              <a:rPr lang="es-ES" sz="2000" dirty="0">
                <a:solidFill>
                  <a:schemeClr val="bg1"/>
                </a:solidFill>
              </a:rPr>
              <a:t>donde se almacenan las instrucciones del programa, las clases con sus métodos y constantes. No se puede modificar en tiempo de ejecución. –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FFFF00"/>
                </a:solidFill>
              </a:rPr>
              <a:t>* </a:t>
            </a:r>
            <a:r>
              <a:rPr lang="es-ES" sz="2000" dirty="0" err="1">
                <a:solidFill>
                  <a:srgbClr val="FFFF00"/>
                </a:solidFill>
              </a:rPr>
              <a:t>Stack</a:t>
            </a:r>
            <a:r>
              <a:rPr lang="es-ES" sz="2000" dirty="0">
                <a:solidFill>
                  <a:srgbClr val="FFFF00"/>
                </a:solidFill>
              </a:rPr>
              <a:t> → </a:t>
            </a:r>
            <a:r>
              <a:rPr lang="es-ES" sz="2000" dirty="0">
                <a:solidFill>
                  <a:schemeClr val="bg1"/>
                </a:solidFill>
              </a:rPr>
              <a:t>El tamaño se define en tiempo de compilación y es estático en tiempo de ejecución. Aquí se almacenan las instancias de los objetos y los datos primitivos (</a:t>
            </a:r>
            <a:r>
              <a:rPr lang="es-ES" sz="2000" dirty="0" err="1">
                <a:solidFill>
                  <a:schemeClr val="bg1"/>
                </a:solidFill>
              </a:rPr>
              <a:t>int</a:t>
            </a:r>
            <a:r>
              <a:rPr lang="es-ES" sz="2000" dirty="0">
                <a:solidFill>
                  <a:schemeClr val="bg1"/>
                </a:solidFill>
              </a:rPr>
              <a:t>, </a:t>
            </a:r>
            <a:r>
              <a:rPr lang="es-ES" sz="2000" dirty="0" err="1">
                <a:solidFill>
                  <a:schemeClr val="bg1"/>
                </a:solidFill>
              </a:rPr>
              <a:t>float</a:t>
            </a:r>
            <a:r>
              <a:rPr lang="es-ES" sz="2000" dirty="0">
                <a:solidFill>
                  <a:schemeClr val="bg1"/>
                </a:solidFill>
              </a:rPr>
              <a:t>, etc.) –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FFFF00"/>
                </a:solidFill>
              </a:rPr>
              <a:t>* </a:t>
            </a:r>
            <a:r>
              <a:rPr lang="es-ES" sz="2000" dirty="0" err="1">
                <a:solidFill>
                  <a:srgbClr val="FFFF00"/>
                </a:solidFill>
              </a:rPr>
              <a:t>Heap</a:t>
            </a:r>
            <a:r>
              <a:rPr lang="es-ES" sz="2000" dirty="0">
                <a:solidFill>
                  <a:srgbClr val="FFFF00"/>
                </a:solidFill>
              </a:rPr>
              <a:t> → </a:t>
            </a:r>
            <a:r>
              <a:rPr lang="es-ES" sz="2000" dirty="0">
                <a:solidFill>
                  <a:schemeClr val="bg1"/>
                </a:solidFill>
              </a:rPr>
              <a:t>zona de memoria dinámica. Almacena los objetos que se crean. </a:t>
            </a:r>
            <a:endParaRPr sz="20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43787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384375" y="214775"/>
            <a:ext cx="8206468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MODIFICADORES DE ACCESO</a:t>
            </a:r>
            <a:endParaRPr sz="26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F31068E-AF8B-3F49-E794-835129E77087}"/>
              </a:ext>
            </a:extLst>
          </p:cNvPr>
          <p:cNvSpPr txBox="1"/>
          <p:nvPr/>
        </p:nvSpPr>
        <p:spPr>
          <a:xfrm>
            <a:off x="468765" y="1156034"/>
            <a:ext cx="8206469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s-ES" sz="18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</a:t>
            </a:r>
            <a:r>
              <a:rPr lang="es-ES" sz="1800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ofrece la máxima visibilidad: </a:t>
            </a:r>
            <a:r>
              <a:rPr lang="es-ES" sz="18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una variable, método o clase será visible desde cualquier clase. </a:t>
            </a:r>
            <a:r>
              <a:rPr lang="es-419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puede acceder libremente a un miembro público mediante un código definido fuera de su clase</a:t>
            </a:r>
            <a:endParaRPr lang="es-E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1800" dirty="0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s-ES" sz="18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PRIVATE</a:t>
            </a: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cuando un método o un atributo es declarado como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private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s-ES" sz="18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 uso queda restringido al interior de la misma clase. </a:t>
            </a:r>
            <a:r>
              <a:rPr lang="es-419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 puede acceder a un miembro privado solo por otros métodos definidos por su clase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s-ES" sz="1800" b="1" u="sng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s-ES" sz="18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PROTECTED</a:t>
            </a: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método o atributo declarado como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protected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 </a:t>
            </a:r>
            <a:r>
              <a:rPr lang="es-ES" sz="18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visible para las clases del mismo paquete y subclases. </a:t>
            </a:r>
          </a:p>
          <a:p>
            <a:pPr algn="just">
              <a:lnSpc>
                <a:spcPct val="150000"/>
              </a:lnSpc>
            </a:pPr>
            <a:endParaRPr lang="es-ES" sz="1800" dirty="0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s-ES" sz="18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DEFAULT</a:t>
            </a: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s-ES" sz="18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visibilidad para clases del mismo paquete</a:t>
            </a:r>
            <a:endParaRPr lang="es-AR" sz="1800" dirty="0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384375" y="214775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MODIFICADORES DE ACCESO</a:t>
            </a: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89" y="1029839"/>
            <a:ext cx="8003821" cy="3700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230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384375" y="81224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Modificadores de acceso, ejemplo:</a:t>
            </a:r>
            <a:endParaRPr sz="26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5A5064-F9B9-B000-F252-728F5FBE6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61" y="666224"/>
            <a:ext cx="5810343" cy="43960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959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383700" y="192175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ABSTRACCIÓN</a:t>
            </a: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A174D5-F222-572B-060D-B9A36BDF53E6}"/>
              </a:ext>
            </a:extLst>
          </p:cNvPr>
          <p:cNvSpPr txBox="1"/>
          <p:nvPr/>
        </p:nvSpPr>
        <p:spPr>
          <a:xfrm>
            <a:off x="485361" y="1103273"/>
            <a:ext cx="817327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 proceso de abstracción permite seleccionar las características relevantes dentro de un conjunto, ignorando los detalles menos importantes, e identificar comportamientos comunes para definir nuevos tipos de entidades. Permite a los programadores trabajar con conceptos más generales, facilitando el diseño de sistemas complejos.</a:t>
            </a:r>
          </a:p>
          <a:p>
            <a:pPr algn="just">
              <a:lnSpc>
                <a:spcPct val="200000"/>
              </a:lnSpc>
            </a:pPr>
            <a:endParaRPr lang="es-E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La abstracción es clave en el proceso de análisis y diseño orientado a objetos, ya que mediante ella podemos llegar a armar un conjunto de clases que permitan modelar la realidad o el problema que se quiere atacar.</a:t>
            </a:r>
            <a:endParaRPr lang="es-AR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77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338666" y="375741"/>
            <a:ext cx="80825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JVM - GARBAGE COLLECTOR</a:t>
            </a:r>
            <a:endParaRPr lang="es-419" sz="26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338666" y="1228374"/>
            <a:ext cx="8669867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FFFF00"/>
                </a:solidFill>
              </a:rPr>
              <a:t>-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Es un proceso de baja prioridad que se ejecuta dentro de la JVM.  </a:t>
            </a:r>
            <a:r>
              <a:rPr lang="es-ES" sz="2000" dirty="0">
                <a:solidFill>
                  <a:srgbClr val="FFFF00"/>
                </a:solidFill>
              </a:rPr>
              <a:t>Técnica por la cual el ambiente de objetos se encarga de destruir y asignar automáticamente la memoria </a:t>
            </a:r>
            <a:r>
              <a:rPr lang="es-ES" sz="2000" dirty="0" err="1">
                <a:solidFill>
                  <a:srgbClr val="FFFF00"/>
                </a:solidFill>
              </a:rPr>
              <a:t>heap</a:t>
            </a:r>
            <a:r>
              <a:rPr lang="es-ES" sz="2000" dirty="0">
                <a:solidFill>
                  <a:srgbClr val="FFFF00"/>
                </a:solidFill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rgbClr val="FFFF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- El programador no debe preocuparse por la asignación y liberación de memoria, ya que el entorno la asignará al crear un nuevo objeto y la liberará cuando nadie la esté usando.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dirty="0">
              <a:solidFill>
                <a:srgbClr val="FFFF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FFFF00"/>
                </a:solidFill>
              </a:rPr>
              <a:t>- Un objeto podrá ser “limpiado” cuando desde el </a:t>
            </a:r>
            <a:r>
              <a:rPr lang="es-ES" sz="2000" dirty="0" err="1">
                <a:solidFill>
                  <a:srgbClr val="FFFF00"/>
                </a:solidFill>
              </a:rPr>
              <a:t>stack</a:t>
            </a:r>
            <a:r>
              <a:rPr lang="es-ES" sz="2000" dirty="0">
                <a:solidFill>
                  <a:srgbClr val="FFFF00"/>
                </a:solidFill>
              </a:rPr>
              <a:t> ninguna variable haga referencia al mismo.</a:t>
            </a:r>
            <a:endParaRPr sz="20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43175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727650" y="375740"/>
            <a:ext cx="80825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¿Y ENTONCES CÓMO ACCEDO A LOS ATRIBUTOS SI ESTÁN CONFIGURADOS COMO PRIVATE???</a:t>
            </a:r>
            <a:endParaRPr lang="es-419" sz="26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09;p16">
            <a:extLst>
              <a:ext uri="{FF2B5EF4-FFF2-40B4-BE49-F238E27FC236}">
                <a16:creationId xmlns:a16="http://schemas.microsoft.com/office/drawing/2014/main" id="{1C8E6FE4-BCE5-1521-8DE7-41DFBEC2559F}"/>
              </a:ext>
            </a:extLst>
          </p:cNvPr>
          <p:cNvSpPr txBox="1">
            <a:spLocks/>
          </p:cNvSpPr>
          <p:nvPr/>
        </p:nvSpPr>
        <p:spPr>
          <a:xfrm>
            <a:off x="727650" y="1916929"/>
            <a:ext cx="7688700" cy="154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Esto nos lleva a unos de los pilares de la POO, la “</a:t>
            </a: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Encapsulación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”. </a:t>
            </a:r>
          </a:p>
          <a:p>
            <a:pPr algn="just">
              <a:spcBef>
                <a:spcPts val="1600"/>
              </a:spcBef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Este concepto consiste en la ocultación del estado o de los datos miembro de un objeto, de forma que sólo es posible modificar los mismos mediante los métodos definidos para dicho objeto.</a:t>
            </a:r>
          </a:p>
        </p:txBody>
      </p:sp>
      <p:sp>
        <p:nvSpPr>
          <p:cNvPr id="3" name="Google Shape;110;p16">
            <a:extLst>
              <a:ext uri="{FF2B5EF4-FFF2-40B4-BE49-F238E27FC236}">
                <a16:creationId xmlns:a16="http://schemas.microsoft.com/office/drawing/2014/main" id="{AD22764D-EBFD-8ACE-96EF-60B2C92031D4}"/>
              </a:ext>
            </a:extLst>
          </p:cNvPr>
          <p:cNvSpPr txBox="1"/>
          <p:nvPr/>
        </p:nvSpPr>
        <p:spPr>
          <a:xfrm>
            <a:off x="2048528" y="3822799"/>
            <a:ext cx="4775761" cy="52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¡Vamos a utilizar </a:t>
            </a:r>
            <a:r>
              <a:rPr lang="es-419" sz="20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Getters</a:t>
            </a:r>
            <a:r>
              <a:rPr lang="es-419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&amp;&amp; </a:t>
            </a:r>
            <a:r>
              <a:rPr lang="es-419" sz="20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Setters</a:t>
            </a:r>
            <a:r>
              <a:rPr lang="es-419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sz="2000" b="1" dirty="0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6110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338666" y="138674"/>
            <a:ext cx="80825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SETTER Y GETTERS</a:t>
            </a:r>
            <a:endParaRPr lang="es-419" sz="26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338666" y="771664"/>
            <a:ext cx="8669867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Son </a:t>
            </a:r>
            <a:r>
              <a:rPr lang="es-ES" sz="1800" b="1" u="sng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métodos de acceso,</a:t>
            </a: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 que indica que son siempre declarados </a:t>
            </a: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públicos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 nos sirven para dos cosas:</a:t>
            </a:r>
          </a:p>
          <a:p>
            <a:pPr algn="just">
              <a:lnSpc>
                <a:spcPct val="150000"/>
              </a:lnSpc>
            </a:pPr>
            <a:endParaRPr lang="es-ES" sz="18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=&gt; </a:t>
            </a:r>
            <a:r>
              <a:rPr lang="es-ES" sz="18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SETTERS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Del Inglés Set (</a:t>
            </a:r>
            <a:r>
              <a:rPr lang="es-ES" sz="1800" b="1" u="sng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establecer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), nos sirve para asignar un valor inicial a un atributo, pero de forma explícita. </a:t>
            </a:r>
          </a:p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 Setter nunca retorna nada, siempre es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void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, y solo nos permite dar acceso público a ciertos atributos que deseemos el usuario pueda modificar.</a:t>
            </a:r>
          </a:p>
          <a:p>
            <a:pPr algn="just">
              <a:lnSpc>
                <a:spcPct val="150000"/>
              </a:lnSpc>
            </a:pPr>
            <a:endParaRPr lang="es-E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=&gt; </a:t>
            </a:r>
            <a:r>
              <a:rPr lang="es-ES" sz="1800" b="1" u="sng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GETTERS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Del Inglés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Get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(</a:t>
            </a:r>
            <a:r>
              <a:rPr lang="es-ES" sz="1800" b="1" u="sng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obtener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), nos sirve para obtener (recuperar o acceder) el valor ya asignado a un atributo y utilizarlo para cierto método.</a:t>
            </a:r>
            <a:endParaRPr lang="es-E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0124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338666" y="138674"/>
            <a:ext cx="80825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Ejemplo:</a:t>
            </a:r>
            <a:endParaRPr lang="es-419" sz="26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5E8C09-44D4-32CE-B2BC-EA021409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40" y="93059"/>
            <a:ext cx="6326825" cy="49660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50348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/>
        </p:nvSpPr>
        <p:spPr>
          <a:xfrm>
            <a:off x="418250" y="286091"/>
            <a:ext cx="813872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CLASE MATH</a:t>
            </a:r>
            <a:endParaRPr sz="2800" b="1" u="sng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621750" y="1401750"/>
            <a:ext cx="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418250" y="1017000"/>
            <a:ext cx="82410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clase </a:t>
            </a:r>
            <a:r>
              <a:rPr lang="es-419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Math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 Java es una clase predefinida que proporciona una amplia gama de funciones matemáticas 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estáticas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Estas funciones se pueden utilizar para realizar operaciones matemáticas comunes en Java sin tener que escribir el código para realizar esas operaciones.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continuación veremos algunos de los métodos principales de la Clase </a:t>
            </a:r>
            <a:r>
              <a:rPr lang="es-419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Math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/>
        </p:nvSpPr>
        <p:spPr>
          <a:xfrm>
            <a:off x="778933" y="259008"/>
            <a:ext cx="738293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20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Math.max</a:t>
            </a:r>
            <a:r>
              <a:rPr lang="es-419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() </a:t>
            </a: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Devuelve el valor más grande de dos números.</a:t>
            </a:r>
            <a:endParaRPr sz="2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533" y="979610"/>
            <a:ext cx="5836356" cy="167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156" y="3400349"/>
            <a:ext cx="5339644" cy="166154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778933" y="2571750"/>
            <a:ext cx="751839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20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Math.min</a:t>
            </a:r>
            <a:r>
              <a:rPr lang="es-419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() </a:t>
            </a: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Devuelve el valor más pequeño de dos números.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490" y="457259"/>
            <a:ext cx="4956300" cy="174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090" y="2857735"/>
            <a:ext cx="4854700" cy="17453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200389" y="540455"/>
            <a:ext cx="3434633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20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Math.sqrt</a:t>
            </a:r>
            <a:r>
              <a:rPr lang="es-419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() </a:t>
            </a: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Devuelve la raíz cuadrada de un número.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200389" y="2571750"/>
            <a:ext cx="3434633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20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Math.pow</a:t>
            </a:r>
            <a:r>
              <a:rPr lang="es-419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() </a:t>
            </a: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Devuelve el resultado de elevar un número a una potencia específica.</a:t>
            </a:r>
            <a:endParaRPr sz="2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30091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13" y="1851522"/>
            <a:ext cx="7936087" cy="150127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598312" y="779220"/>
            <a:ext cx="756355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20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Math.random</a:t>
            </a:r>
            <a:r>
              <a:rPr lang="es-419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() </a:t>
            </a: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Devuelve un número aleatorio entre 0 y 1.</a:t>
            </a:r>
            <a:endParaRPr sz="2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25561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1BED8C-E7CD-9D57-E2E6-39BB3094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07" y="1025255"/>
            <a:ext cx="7450786" cy="4016289"/>
          </a:xfrm>
          <a:prstGeom prst="rect">
            <a:avLst/>
          </a:prstGeom>
        </p:spPr>
      </p:pic>
      <p:sp>
        <p:nvSpPr>
          <p:cNvPr id="5" name="Google Shape;237;p17">
            <a:extLst>
              <a:ext uri="{FF2B5EF4-FFF2-40B4-BE49-F238E27FC236}">
                <a16:creationId xmlns:a16="http://schemas.microsoft.com/office/drawing/2014/main" id="{43A66018-51FD-4F87-921C-49E0C07415FE}"/>
              </a:ext>
            </a:extLst>
          </p:cNvPr>
          <p:cNvSpPr txBox="1"/>
          <p:nvPr/>
        </p:nvSpPr>
        <p:spPr>
          <a:xfrm>
            <a:off x="711625" y="101956"/>
            <a:ext cx="758576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1600" b="0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La API de Java (</a:t>
            </a:r>
            <a:r>
              <a:rPr lang="es-AR" sz="1600" b="0" i="0" u="none" strike="noStrike" cap="none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  <a:r>
              <a:rPr lang="es-AR" sz="1600" b="0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AR" sz="1600" b="0" i="0" u="none" strike="noStrike" cap="none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Programming</a:t>
            </a:r>
            <a:r>
              <a:rPr lang="es-AR" sz="1600" b="0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Interface) es un conjunto de clases, interfaces y métodos predefinidos que facilita el desarrollo de aplicaciones Java.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AR" sz="16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Link: https://docs.oracle.com/javase/8/docs/api/</a:t>
            </a:r>
            <a:endParaRPr sz="1600" b="0" i="0" u="none" strike="noStrike" cap="none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6078C2-4941-63A1-66D6-54A86441B034}"/>
              </a:ext>
            </a:extLst>
          </p:cNvPr>
          <p:cNvSpPr/>
          <p:nvPr/>
        </p:nvSpPr>
        <p:spPr>
          <a:xfrm>
            <a:off x="846607" y="4134954"/>
            <a:ext cx="474193" cy="11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09C9EEA-A61C-50A0-EB0C-EE620FA329F7}"/>
              </a:ext>
            </a:extLst>
          </p:cNvPr>
          <p:cNvSpPr/>
          <p:nvPr/>
        </p:nvSpPr>
        <p:spPr>
          <a:xfrm>
            <a:off x="2943225" y="3186113"/>
            <a:ext cx="3819525" cy="757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6B34261A-688E-5C20-E1C1-BF0DC65FFBAC}"/>
              </a:ext>
            </a:extLst>
          </p:cNvPr>
          <p:cNvSpPr/>
          <p:nvPr/>
        </p:nvSpPr>
        <p:spPr>
          <a:xfrm>
            <a:off x="623889" y="1314450"/>
            <a:ext cx="133456" cy="1257300"/>
          </a:xfrm>
          <a:prstGeom prst="leftBrace">
            <a:avLst>
              <a:gd name="adj1" fmla="val 8333"/>
              <a:gd name="adj2" fmla="val 52273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ACA67C-1A23-6790-EC9D-759A91F6E3C5}"/>
              </a:ext>
            </a:extLst>
          </p:cNvPr>
          <p:cNvSpPr txBox="1"/>
          <p:nvPr/>
        </p:nvSpPr>
        <p:spPr>
          <a:xfrm>
            <a:off x="-25746" y="1752601"/>
            <a:ext cx="804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rgbClr val="00B0F0"/>
                </a:solidFill>
              </a:rPr>
              <a:t>paquetes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CF804E4C-6363-1518-D390-E295EB4FE582}"/>
              </a:ext>
            </a:extLst>
          </p:cNvPr>
          <p:cNvSpPr/>
          <p:nvPr/>
        </p:nvSpPr>
        <p:spPr>
          <a:xfrm>
            <a:off x="623587" y="2670446"/>
            <a:ext cx="88038" cy="2371098"/>
          </a:xfrm>
          <a:prstGeom prst="leftBrace">
            <a:avLst>
              <a:gd name="adj1" fmla="val 8333"/>
              <a:gd name="adj2" fmla="val 52273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E73E72-516E-DA9E-3E9C-71F27DFA3071}"/>
              </a:ext>
            </a:extLst>
          </p:cNvPr>
          <p:cNvSpPr txBox="1"/>
          <p:nvPr/>
        </p:nvSpPr>
        <p:spPr>
          <a:xfrm>
            <a:off x="41745" y="3725190"/>
            <a:ext cx="804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rgbClr val="00B0F0"/>
                </a:solidFill>
              </a:rPr>
              <a:t>clases</a:t>
            </a:r>
          </a:p>
        </p:txBody>
      </p:sp>
      <p:sp>
        <p:nvSpPr>
          <p:cNvPr id="12" name="Abrir llave 11">
            <a:extLst>
              <a:ext uri="{FF2B5EF4-FFF2-40B4-BE49-F238E27FC236}">
                <a16:creationId xmlns:a16="http://schemas.microsoft.com/office/drawing/2014/main" id="{307BD0AA-3E90-40AE-ACBF-9B12416EF22B}"/>
              </a:ext>
            </a:extLst>
          </p:cNvPr>
          <p:cNvSpPr/>
          <p:nvPr/>
        </p:nvSpPr>
        <p:spPr>
          <a:xfrm rot="10800000">
            <a:off x="6897732" y="3186112"/>
            <a:ext cx="100120" cy="757237"/>
          </a:xfrm>
          <a:prstGeom prst="leftBrace">
            <a:avLst>
              <a:gd name="adj1" fmla="val 8333"/>
              <a:gd name="adj2" fmla="val 52273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8CB81E-1E36-84C6-36F0-AF47535679B7}"/>
              </a:ext>
            </a:extLst>
          </p:cNvPr>
          <p:cNvSpPr txBox="1"/>
          <p:nvPr/>
        </p:nvSpPr>
        <p:spPr>
          <a:xfrm>
            <a:off x="7065343" y="3433925"/>
            <a:ext cx="804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rgbClr val="FF0000"/>
                </a:solidFill>
              </a:rPr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399655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383700" y="192175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Ejemplo de abstracción:</a:t>
            </a:r>
            <a:endParaRPr sz="2600" b="1" dirty="0">
              <a:solidFill>
                <a:srgbClr val="FB920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EF30C4-18D2-3010-B8BE-FA81C067D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9" y="1339810"/>
            <a:ext cx="7887801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2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383700" y="192175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ENCAPSULAMIENTO: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A174D5-F222-572B-060D-B9A36BDF53E6}"/>
              </a:ext>
            </a:extLst>
          </p:cNvPr>
          <p:cNvSpPr txBox="1"/>
          <p:nvPr/>
        </p:nvSpPr>
        <p:spPr>
          <a:xfrm>
            <a:off x="313386" y="960453"/>
            <a:ext cx="86838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 datos y comportamiento de un objeto se localizan en el núcleo del </a:t>
            </a:r>
          </a:p>
          <a:p>
            <a:pPr algn="just"/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mismo.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1D52962-34C6-FA79-F864-42786031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026" y="2024285"/>
            <a:ext cx="4682772" cy="29270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841A7E-6B31-6F13-C462-368777D87331}"/>
              </a:ext>
            </a:extLst>
          </p:cNvPr>
          <p:cNvSpPr txBox="1"/>
          <p:nvPr/>
        </p:nvSpPr>
        <p:spPr>
          <a:xfrm>
            <a:off x="313387" y="1879252"/>
            <a:ext cx="399896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Puede restringirse el acceso directo a algunos de los componentes de la clase 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mediante el uso de modificadores de acceso, que controlan la visibilidad de los miembros de la clase, y</a:t>
            </a:r>
            <a:r>
              <a:rPr lang="es-ES" sz="20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sólo permiten el acceso a estos componentes mediante métodos creados en la misma clase.</a:t>
            </a:r>
            <a:endParaRPr lang="es-AR" sz="2000" b="1" dirty="0">
              <a:solidFill>
                <a:srgbClr val="FFFF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20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383700" y="192175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ENCAPSULAMIENTO: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A174D5-F222-572B-060D-B9A36BDF53E6}"/>
              </a:ext>
            </a:extLst>
          </p:cNvPr>
          <p:cNvSpPr txBox="1"/>
          <p:nvPr/>
        </p:nvSpPr>
        <p:spPr>
          <a:xfrm>
            <a:off x="485361" y="1011785"/>
            <a:ext cx="8173278" cy="3647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3000"/>
              </a:spcAft>
            </a:pPr>
            <a:r>
              <a:rPr lang="es-ES" sz="20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El encapsulamiento es utilizado para esconder detalles de la puesta en práctica de un objeto con respecto a los otros objetos, y exponer sólo aquellas partes que se necesitan para interactuar con ella, reduciendo la complejidad y aumentando la seguridad del código. </a:t>
            </a:r>
          </a:p>
          <a:p>
            <a:pPr algn="just">
              <a:lnSpc>
                <a:spcPct val="150000"/>
              </a:lnSpc>
              <a:spcAft>
                <a:spcPts val="3000"/>
              </a:spcAft>
            </a:pPr>
            <a:r>
              <a:rPr lang="es-ES" sz="2000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Mediante el encapsulamiento, los detalles de la puesta en práctica pueden cambiar en cualquier tiempo sin afectar otras partes del programa. </a:t>
            </a:r>
            <a:endParaRPr lang="es-AR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2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383700" y="192175"/>
            <a:ext cx="837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FB9205"/>
                </a:solidFill>
                <a:latin typeface="Lato"/>
                <a:ea typeface="Lato"/>
                <a:cs typeface="Lato"/>
                <a:sym typeface="Lato"/>
              </a:rPr>
              <a:t>HERENCIA: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A174D5-F222-572B-060D-B9A36BDF53E6}"/>
              </a:ext>
            </a:extLst>
          </p:cNvPr>
          <p:cNvSpPr txBox="1"/>
          <p:nvPr/>
        </p:nvSpPr>
        <p:spPr>
          <a:xfrm>
            <a:off x="383700" y="959370"/>
            <a:ext cx="81732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Las clases no se encuentran aisladas, sino que se relacionan entre sí, formando una </a:t>
            </a:r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jerarquía de clasificación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algn="just"/>
            <a:endParaRPr lang="es-E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18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800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Los objetos heredan las propiedades y el comportamiento de todas las clases a las que pertenecen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algn="just"/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just"/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La herencia organiza y facilita el polimorfismo y el encapsulamiento, permitiendo a los objetos ser definidos y creados como tipos especializados de objetos preexistentes. Estos pueden compartir (y extender) su comportamiento sin tener que volver a implementarlo. </a:t>
            </a:r>
          </a:p>
          <a:p>
            <a:pPr algn="just"/>
            <a:endParaRPr lang="es-ES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Esto suele hacerse habitualmente agrupando los objetos en clases y estas en árboles. </a:t>
            </a:r>
            <a:endParaRPr lang="es-AR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905847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2870</Words>
  <Application>Microsoft Office PowerPoint</Application>
  <PresentationFormat>Presentación en pantalla (16:9)</PresentationFormat>
  <Paragraphs>269</Paragraphs>
  <Slides>58</Slides>
  <Notes>56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2" baseType="lpstr">
      <vt:lpstr>Lato</vt:lpstr>
      <vt:lpstr>Arial</vt:lpstr>
      <vt:lpstr>Montserrat</vt:lpstr>
      <vt:lpstr>Focus</vt:lpstr>
      <vt:lpstr>Programación II Desarrollo en Java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del uso de la palabra reservada “this”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Carolina Archuby</cp:lastModifiedBy>
  <cp:revision>63</cp:revision>
  <dcterms:modified xsi:type="dcterms:W3CDTF">2024-09-17T13:05:02Z</dcterms:modified>
</cp:coreProperties>
</file>